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4" r:id="rId28"/>
    <p:sldId id="282" r:id="rId29"/>
    <p:sldId id="283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8" r:id="rId42"/>
    <p:sldId id="299" r:id="rId43"/>
    <p:sldId id="306" r:id="rId44"/>
    <p:sldId id="305" r:id="rId45"/>
    <p:sldId id="307" r:id="rId46"/>
    <p:sldId id="308" r:id="rId47"/>
    <p:sldId id="309" r:id="rId48"/>
    <p:sldId id="311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3BB96C-1776-7F26-454E-50BE35FAE95F}" v="21" dt="2025-10-31T16:58:47.9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4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24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2510.16996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2510.00932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modelcontextprotocol.io/docs/getting-started/intro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ofastmcp.com/getting-started/welcom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8000" y="1038363"/>
            <a:ext cx="9576000" cy="2387600"/>
          </a:xfrm>
        </p:spPr>
        <p:txBody>
          <a:bodyPr/>
          <a:lstStyle/>
          <a:p>
            <a:r>
              <a:rPr lang="en-US" dirty="0"/>
              <a:t>CAT Lab Group Meeting 10-31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88000" y="5690038"/>
            <a:ext cx="2736000" cy="35976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Tejas Ramesh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9E7E4-B3BA-0669-E3E4-0C8A6C72B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F6486-BD6C-044C-5E72-ACB8FF28D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657114" cy="5623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Evaluation Framework</a:t>
            </a:r>
          </a:p>
          <a:p>
            <a:pPr marL="0" indent="0">
              <a:buNone/>
            </a:pPr>
            <a:endParaRPr lang="en-US" sz="3000" b="1" dirty="0"/>
          </a:p>
          <a:p>
            <a:r>
              <a:rPr lang="en-US" sz="2600" b="1" dirty="0"/>
              <a:t>Hardware &amp; Tools: </a:t>
            </a:r>
            <a:r>
              <a:rPr lang="en-US" sz="2600" dirty="0"/>
              <a:t>Evaluated on NVIDIA H100 and AMD MI210 GPUs using CUDA 12.3, </a:t>
            </a:r>
            <a:r>
              <a:rPr lang="en-US" sz="2600" dirty="0" err="1"/>
              <a:t>ROCm</a:t>
            </a:r>
            <a:r>
              <a:rPr lang="en-US" sz="2600" dirty="0"/>
              <a:t> 6.3.2, Nsight Compute, </a:t>
            </a:r>
            <a:r>
              <a:rPr lang="en-US" sz="2600" dirty="0" err="1"/>
              <a:t>Omniperf</a:t>
            </a:r>
            <a:r>
              <a:rPr lang="en-US" sz="2600" dirty="0"/>
              <a:t>, and GPT-4o; each configuration run 10 times with averaged results.</a:t>
            </a:r>
          </a:p>
          <a:p>
            <a:r>
              <a:rPr lang="en-US" sz="2600" b="1" dirty="0"/>
              <a:t>Benchmarks: </a:t>
            </a:r>
            <a:r>
              <a:rPr lang="en-US" sz="2600" dirty="0"/>
              <a:t>Used eight kernels from diverse GPU applications (e.g., </a:t>
            </a:r>
            <a:r>
              <a:rPr lang="en-US" sz="2600" dirty="0" err="1"/>
              <a:t>Shmembench</a:t>
            </a:r>
            <a:r>
              <a:rPr lang="en-US" sz="2600" dirty="0"/>
              <a:t>, Sobol, Accuracy) covering memory-, compute-, and stall-bound behaviors.</a:t>
            </a:r>
          </a:p>
          <a:p>
            <a:r>
              <a:rPr lang="en-US" sz="2600" b="1" dirty="0"/>
              <a:t>Data Collection: </a:t>
            </a:r>
            <a:r>
              <a:rPr lang="en-US" sz="2600" dirty="0"/>
              <a:t>Gathered Roofline, PC Sampling, and full hardware counter data for cross-architecture analysis.</a:t>
            </a:r>
          </a:p>
          <a:p>
            <a:r>
              <a:rPr lang="en-US" sz="2600" b="1" dirty="0"/>
              <a:t>Evaluation Design: </a:t>
            </a:r>
            <a:r>
              <a:rPr lang="en-US" sz="2600" dirty="0"/>
              <a:t>Compared seven diagnostic combinations (PC, IA, Roofline, and their mixes) against unoptimized baselines, measuring speedups and correctness.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840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7A218-2E0D-59AC-0D34-1AB3C337E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FFBD9-3383-F031-D1E5-B43FC646C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657114" cy="5623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Results</a:t>
            </a:r>
          </a:p>
          <a:p>
            <a:pPr marL="0" indent="0">
              <a:buNone/>
            </a:pPr>
            <a:endParaRPr lang="en-US" sz="3000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68AEC5-72F4-DFA8-8A76-274292460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59127"/>
            <a:ext cx="8991600" cy="538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223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C748A-E18E-E0A1-69DA-0DCC5273D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30AF0-7926-C85D-8A0F-B3165284A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657114" cy="5623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Results</a:t>
            </a:r>
          </a:p>
          <a:p>
            <a:pPr marL="0" indent="0">
              <a:buNone/>
            </a:pPr>
            <a:endParaRPr lang="en-US" sz="3000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11F0D3-1F99-1A20-6619-5BD339D44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32114"/>
            <a:ext cx="10064022" cy="427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53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44389-A0D0-2CDE-40E3-E9F1A54A6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D06C6-0B25-A65F-3233-47BAA64ACA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657114" cy="5623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Pros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9A3820-5566-4C2D-6591-DE503DD51BA9}"/>
              </a:ext>
            </a:extLst>
          </p:cNvPr>
          <p:cNvSpPr txBox="1"/>
          <p:nvPr/>
        </p:nvSpPr>
        <p:spPr>
          <a:xfrm>
            <a:off x="838200" y="1099457"/>
            <a:ext cx="1051560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Actionable insights:</a:t>
            </a:r>
            <a:r>
              <a:rPr lang="en-US" sz="2600" dirty="0"/>
              <a:t> Translates complex profiling data into clear, LLM-driven code optimization suggestions.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Explainability:</a:t>
            </a:r>
            <a:r>
              <a:rPr lang="en-US" sz="2600" dirty="0"/>
              <a:t> Provides reasoning visibility, allowing users to validate or safely modify transformations.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Cross-architecture utility:</a:t>
            </a:r>
            <a:r>
              <a:rPr lang="en-US" sz="2600" dirty="0"/>
              <a:t> Works across NVIDIA and AMD GPUs using standard profiling tools.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2833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7B9A4-889A-2EE8-4AFC-151F87540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50FDB-180D-EA3B-B57D-A95CA62C9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657114" cy="5623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Cons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3E859C-4E48-4CF4-841F-C5F915EC29E9}"/>
              </a:ext>
            </a:extLst>
          </p:cNvPr>
          <p:cNvSpPr txBox="1"/>
          <p:nvPr/>
        </p:nvSpPr>
        <p:spPr>
          <a:xfrm>
            <a:off x="838200" y="1099457"/>
            <a:ext cx="10515600" cy="369331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High data collection cost:</a:t>
            </a:r>
            <a:r>
              <a:rPr lang="en-US" sz="2600" dirty="0"/>
              <a:t> PC Sampling and profiling can be time-intensive.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Prompt sensitivity:</a:t>
            </a:r>
            <a:r>
              <a:rPr lang="en-US" sz="2600" dirty="0"/>
              <a:t> Larger or unfocused prompts can dilute relevant insights, requiring careful tuning.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 err="1"/>
              <a:t>Semi-manual:</a:t>
            </a:r>
            <a:r>
              <a:rPr lang="en-US" sz="2600" dirty="0" err="1"/>
              <a:t>Lacks</a:t>
            </a:r>
            <a:r>
              <a:rPr lang="en-US" sz="2600" dirty="0"/>
              <a:t> HPC-Commonsense analysis from an optimization relevance standpoint and focuses more on the keyword generation of the LLM. Currently does not integrate any traditional HPC tools (Proposed inclusion in future work)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539684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58F623-7CD6-4DCF-EE7C-3A0DB9BC5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5A5D0-F13B-19AA-4894-4AE09F49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STARK: Strategic Team of Agents for Refining Kernels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6B75E-C566-6A31-5DFC-D79434303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Summary of the paper</a:t>
            </a:r>
          </a:p>
          <a:p>
            <a:r>
              <a:rPr lang="en-US" sz="2600" dirty="0"/>
              <a:t>Introduces an agentic LLM framework for automated GPU kernel optimization.</a:t>
            </a:r>
          </a:p>
          <a:p>
            <a:r>
              <a:rPr lang="en-US" sz="2600" dirty="0"/>
              <a:t>Employs multi-agent collaboration, profiling feedback, and iterative refinement to mimic expert reasoning.</a:t>
            </a:r>
          </a:p>
          <a:p>
            <a:r>
              <a:rPr lang="en-US" sz="2600" dirty="0"/>
              <a:t>Evaluated on </a:t>
            </a:r>
            <a:r>
              <a:rPr lang="en-US" sz="2600" dirty="0" err="1"/>
              <a:t>KernelBench</a:t>
            </a:r>
            <a:r>
              <a:rPr lang="en-US" sz="2600" dirty="0"/>
              <a:t>, achieving correct solutions and up to 16× faster kernel performance than baseline agents.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210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FB19C-684E-371B-181C-3C0B64D98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BA09-C914-EA82-7AF8-6447C81D0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4094"/>
            <a:ext cx="10515600" cy="26945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Problem addressed by this paper</a:t>
            </a:r>
          </a:p>
          <a:p>
            <a:r>
              <a:rPr lang="en-US" sz="2600" dirty="0"/>
              <a:t>Current LLM agents struggle with shallow exploration that ignores past attempts, inefficient single-agent design that undertakes planning and execution, and a disconnect between high-level optimization plans and correct low-level code implementation, hindering effective kernel optimization.</a:t>
            </a:r>
          </a:p>
        </p:txBody>
      </p:sp>
    </p:spTree>
    <p:extLst>
      <p:ext uri="{BB962C8B-B14F-4D97-AF65-F5344CB8AC3E}">
        <p14:creationId xmlns:p14="http://schemas.microsoft.com/office/powerpoint/2010/main" val="2766696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7B598-5529-10F6-BD7B-8A71F43BB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E79E7-DC32-CA9D-DE94-D035A2E96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4094"/>
            <a:ext cx="10515600" cy="3630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Key Contributions</a:t>
            </a:r>
          </a:p>
          <a:p>
            <a:pPr marL="0" indent="0">
              <a:buNone/>
            </a:pPr>
            <a:r>
              <a:rPr lang="en-US" sz="2600" b="1" i="1" dirty="0"/>
              <a:t>Multi-agent design: </a:t>
            </a:r>
            <a:r>
              <a:rPr lang="en-US" sz="2600" dirty="0"/>
              <a:t>Uses specialized agents for planning, coding, and reflection to mirror expert workflows.</a:t>
            </a:r>
          </a:p>
          <a:p>
            <a:pPr marL="0" indent="0">
              <a:buNone/>
            </a:pPr>
            <a:r>
              <a:rPr lang="en-US" sz="2600" b="1" i="1" dirty="0"/>
              <a:t>Plan-to-code alignment: </a:t>
            </a:r>
            <a:r>
              <a:rPr lang="en-US" sz="2600" dirty="0"/>
              <a:t>Employs grounded instruction and dynamic context to convert strategies into correct code.</a:t>
            </a:r>
          </a:p>
          <a:p>
            <a:pPr marL="0" indent="0">
              <a:buNone/>
            </a:pPr>
            <a:r>
              <a:rPr lang="en-US" sz="2600" b="1" i="1" dirty="0"/>
              <a:t>Strategic refinement: </a:t>
            </a:r>
            <a:r>
              <a:rPr lang="en-US" sz="2600" dirty="0"/>
              <a:t>Balances exploration and exploitation to iteratively discover better-performing kernels.</a:t>
            </a:r>
          </a:p>
        </p:txBody>
      </p:sp>
    </p:spTree>
    <p:extLst>
      <p:ext uri="{BB962C8B-B14F-4D97-AF65-F5344CB8AC3E}">
        <p14:creationId xmlns:p14="http://schemas.microsoft.com/office/powerpoint/2010/main" val="1401157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0033A-D587-8EF7-A59E-2F6C5EF8EE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44999-A406-4E42-8045-0E67DFAE5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1671"/>
            <a:ext cx="10515600" cy="558529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Design Methodology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F32B67-2CA0-60A4-9903-C491CF2E0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45857"/>
            <a:ext cx="9590314" cy="563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50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8674F-166F-01DD-7A6E-5B25018EA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02DD9-491C-3D8F-433E-961122CAA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515600" cy="54777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Multi-Agent Collaboration</a:t>
            </a:r>
          </a:p>
          <a:p>
            <a:pPr marL="0" indent="0"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Decomposes GPU-kernel optimization into </a:t>
            </a:r>
            <a:r>
              <a:rPr lang="en-US" b="1" dirty="0"/>
              <a:t>planning, coding, and debugging agents</a:t>
            </a:r>
            <a:r>
              <a:rPr lang="en-US" dirty="0"/>
              <a:t>, each with specialized prompts and objectives.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Uses temperature control (</a:t>
            </a:r>
            <a:r>
              <a:rPr lang="en-US" i="1" dirty="0"/>
              <a:t>high for planning, low for coding/debugging</a:t>
            </a:r>
            <a:r>
              <a:rPr lang="en-US" dirty="0"/>
              <a:t>) to balance exploration diversity with code precision.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Enables modularity and fine-tuning. Individual agents can be swapped or retrained independently to enhance stability and accuracy.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665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005CD-5AA8-B537-12F5-BF2C77253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02D9E-F4B3-D349-B956-7F33D373C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Opal: A Modular Framework for Optimizing Performance using Analytics and LLMs</a:t>
            </a:r>
          </a:p>
          <a:p>
            <a:r>
              <a:rPr lang="en-US" dirty="0"/>
              <a:t>STARK: Strategic Team of Agents for Refining Kernels</a:t>
            </a:r>
          </a:p>
          <a:p>
            <a:r>
              <a:rPr lang="en-US" dirty="0"/>
              <a:t>My current research- A quick overview</a:t>
            </a:r>
          </a:p>
        </p:txBody>
      </p:sp>
    </p:spTree>
    <p:extLst>
      <p:ext uri="{BB962C8B-B14F-4D97-AF65-F5344CB8AC3E}">
        <p14:creationId xmlns:p14="http://schemas.microsoft.com/office/powerpoint/2010/main" val="3716951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78A9C-E041-6699-7962-FF1B03CFA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44316-0B11-DC32-3438-34CC7B4ED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515600" cy="54777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Strategic Search with Memory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Represents kernel optimization as a persistent search tree, where each node stores code candidates and performance outcomes.</a:t>
            </a:r>
          </a:p>
          <a:p>
            <a:r>
              <a:rPr lang="en-US" dirty="0"/>
              <a:t>Uses an adaptive exploration strategy that avoids repeating failed edits and balances trying new ideas with improving good ones.</a:t>
            </a:r>
          </a:p>
          <a:p>
            <a:r>
              <a:rPr lang="en-US" dirty="0"/>
              <a:t>Turns random trial-and-error into a guided search process, learning from past runs to find faster and more correct kernels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188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426F6-53A0-975C-0421-09E769CBD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A2D57-E48E-F784-CF1C-88ECEDC17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515600" cy="583013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Grounded Instruction and Dynamic Search Context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Grounded instruction tags precise code regions </a:t>
            </a:r>
            <a:r>
              <a:rPr lang="en-US" i="1" dirty="0"/>
              <a:t>(&lt;&lt;&lt;IMPROVE BEGINS&gt;&gt;&gt; ... &lt;&lt;&lt;IMPROVE ENDS&gt;&gt;&gt;) </a:t>
            </a:r>
            <a:r>
              <a:rPr lang="en-US" dirty="0"/>
              <a:t>for edits, ensuring alignment between planning and implementation.</a:t>
            </a:r>
          </a:p>
          <a:p>
            <a:r>
              <a:rPr lang="en-US" dirty="0"/>
              <a:t>Dynamic context windows give each agent a custom view of past runs, planners see top-performing kernels, coders see related successful or failed versions, and debuggers see fixes from similar kernels.</a:t>
            </a:r>
          </a:p>
          <a:p>
            <a:r>
              <a:rPr lang="en-US" dirty="0"/>
              <a:t>Improves traceability, reuse of successful patches, and reduction of redundant or faulty edits, enhancing reliability over iterative runs.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>
                <a:latin typeface="Adelle Sans Devanagari Thin" panose="02000503000000020004" pitchFamily="2" charset="-78"/>
                <a:cs typeface="Adelle Sans Devanagari Thin" panose="02000503000000020004" pitchFamily="2" charset="-78"/>
              </a:rPr>
              <a:t>Imagine the plan agent previously tried loop unrolling and vectorization on similar kernels. When the code agent starts optimizing a new kernel, its context window includes successful sibling versions which lets it choose the best trade-off applying the proven unroll factor.</a:t>
            </a:r>
          </a:p>
        </p:txBody>
      </p:sp>
    </p:spTree>
    <p:extLst>
      <p:ext uri="{BB962C8B-B14F-4D97-AF65-F5344CB8AC3E}">
        <p14:creationId xmlns:p14="http://schemas.microsoft.com/office/powerpoint/2010/main" val="38375712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413D0-1E42-BB5B-A223-C5F367BC4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9AF59-AA20-DC19-735C-318BC3932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657114" cy="5623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Results</a:t>
            </a:r>
          </a:p>
          <a:p>
            <a:pPr marL="0" indent="0">
              <a:buNone/>
            </a:pPr>
            <a:r>
              <a:rPr lang="en-US" sz="2600" b="1" dirty="0"/>
              <a:t>Baselines and Metrics</a:t>
            </a:r>
          </a:p>
          <a:p>
            <a:pPr marL="0" indent="0">
              <a:buNone/>
            </a:pPr>
            <a:r>
              <a:rPr lang="en-US" sz="2600" b="1" i="1" dirty="0"/>
              <a:t>Torch Eager- </a:t>
            </a:r>
            <a:r>
              <a:rPr lang="en-US" sz="2600" dirty="0"/>
              <a:t>The out-of-box </a:t>
            </a:r>
            <a:r>
              <a:rPr lang="en-US" sz="2600" dirty="0" err="1"/>
              <a:t>PyTorch</a:t>
            </a:r>
            <a:r>
              <a:rPr lang="en-US" sz="2600" dirty="0"/>
              <a:t> modules without any compilation or optimization. </a:t>
            </a:r>
          </a:p>
          <a:p>
            <a:pPr marL="0" indent="0">
              <a:buNone/>
            </a:pPr>
            <a:r>
              <a:rPr lang="en-US" sz="2600" b="1" i="1" dirty="0"/>
              <a:t>Torch Compile-</a:t>
            </a:r>
            <a:r>
              <a:rPr lang="en-US" sz="2600" dirty="0"/>
              <a:t> We use </a:t>
            </a:r>
            <a:r>
              <a:rPr lang="en-US" sz="2600" dirty="0" err="1"/>
              <a:t>torch.compile</a:t>
            </a:r>
            <a:r>
              <a:rPr lang="en-US" sz="2600" dirty="0"/>
              <a:t> to produce optimized versions of the given </a:t>
            </a:r>
            <a:r>
              <a:rPr lang="en-US" sz="2600" dirty="0" err="1"/>
              <a:t>PyTorch</a:t>
            </a:r>
            <a:r>
              <a:rPr lang="en-US" sz="2600" dirty="0"/>
              <a:t> modules. </a:t>
            </a:r>
          </a:p>
          <a:p>
            <a:pPr marL="0" indent="0">
              <a:buNone/>
            </a:pPr>
            <a:r>
              <a:rPr lang="en-US" sz="2600" b="1" i="1" dirty="0"/>
              <a:t>Sampling Agent- </a:t>
            </a:r>
            <a:r>
              <a:rPr lang="en-US" sz="2600" dirty="0"/>
              <a:t>The single agent framework originally proposed and used by </a:t>
            </a:r>
            <a:r>
              <a:rPr lang="en-US" sz="2600" dirty="0" err="1"/>
              <a:t>KernelBench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b="1" dirty="0" err="1"/>
              <a:t>Reflexion</a:t>
            </a:r>
            <a:r>
              <a:rPr lang="en-US" sz="2600" b="1" dirty="0"/>
              <a:t> Agent- </a:t>
            </a:r>
            <a:r>
              <a:rPr lang="en-US" sz="2600" dirty="0"/>
              <a:t>This agent follows the </a:t>
            </a:r>
            <a:r>
              <a:rPr lang="en-US" sz="2600" i="1" dirty="0" err="1"/>
              <a:t>Reflexion</a:t>
            </a:r>
            <a:r>
              <a:rPr lang="en-US" sz="2600" dirty="0"/>
              <a:t> paradigm, where at each optimization step, it tries to update its last attempt using its corresponding observations such as the compiler and runtime information.</a:t>
            </a:r>
            <a:endParaRPr lang="en-US" sz="2600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6751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4AB50-7CFA-7CE6-27AE-B7C637C83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BC34E-9E90-7674-7988-2BA3529B4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657114" cy="5623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Results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FCDCE6-4DF6-4332-609F-7C8457D2B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119892"/>
            <a:ext cx="10232571" cy="487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91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3ED5E1-F3A1-D1A2-3836-8D27D4133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2800D-6C56-7D39-8874-B30785AA3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657114" cy="5623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Results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29EE8E-5974-8797-B31B-C53ABCFAF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4146"/>
            <a:ext cx="9492342" cy="24599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B861A9-A0C8-30B1-7400-845DAA723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3855356"/>
            <a:ext cx="9492343" cy="253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190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F9ACC-D7A3-A1B4-BECC-A8F1477BA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AFD2A-CB09-FB39-7ADB-04680DC1D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My Current Work-</a:t>
            </a:r>
            <a:r>
              <a:rPr lang="en-US" b="1" i="1" dirty="0" err="1"/>
              <a:t>PerfAgent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EE2A2-F66B-9C83-F57B-7DF9C779C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err="1"/>
              <a:t>PerfAgent</a:t>
            </a:r>
            <a:r>
              <a:rPr lang="en-US" dirty="0"/>
              <a:t> is an Agentic-AI framework that is based on the </a:t>
            </a:r>
            <a:r>
              <a:rPr lang="en-US" b="1" i="1" dirty="0" err="1"/>
              <a:t>OpenHands</a:t>
            </a:r>
            <a:r>
              <a:rPr lang="en-US" b="1" i="1" dirty="0"/>
              <a:t> </a:t>
            </a:r>
            <a:r>
              <a:rPr lang="en-US" dirty="0"/>
              <a:t>project.</a:t>
            </a:r>
          </a:p>
          <a:p>
            <a:r>
              <a:rPr lang="en-US" dirty="0"/>
              <a:t>In addition to existing tool invocation capabilities of </a:t>
            </a:r>
            <a:r>
              <a:rPr lang="en-US" dirty="0" err="1"/>
              <a:t>OpenHands</a:t>
            </a:r>
            <a:r>
              <a:rPr lang="en-US" dirty="0"/>
              <a:t>, </a:t>
            </a:r>
            <a:r>
              <a:rPr lang="en-US" dirty="0" err="1"/>
              <a:t>PerfAgent</a:t>
            </a:r>
            <a:r>
              <a:rPr lang="en-US" dirty="0"/>
              <a:t> extends the arsenal of tools to more traditional, HPC-specific ones.</a:t>
            </a:r>
          </a:p>
          <a:p>
            <a:r>
              <a:rPr lang="en-US" dirty="0"/>
              <a:t>Which includes </a:t>
            </a:r>
            <a:r>
              <a:rPr lang="en-US" dirty="0" err="1"/>
              <a:t>Codee</a:t>
            </a:r>
            <a:r>
              <a:rPr lang="en-US" dirty="0"/>
              <a:t>, </a:t>
            </a:r>
            <a:r>
              <a:rPr lang="en-US" dirty="0" err="1"/>
              <a:t>HPCToolkit</a:t>
            </a:r>
            <a:r>
              <a:rPr lang="en-US" dirty="0"/>
              <a:t> and </a:t>
            </a:r>
            <a:r>
              <a:rPr lang="en-US" dirty="0" err="1"/>
              <a:t>HPCAnalysis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85636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65CBD-C667-343C-ADE5-F4EECB97A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ACA20-02A0-3F55-5D9C-1B01D687D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5538"/>
            <a:ext cx="10515600" cy="551134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3000" b="1" dirty="0"/>
              <a:t>What we intend to address ?​​</a:t>
            </a:r>
          </a:p>
          <a:p>
            <a:r>
              <a:rPr lang="en-US" dirty="0"/>
              <a:t>Evaluate the capabilities of LLM Agents for code generation/optimization tasks in the High-Performance Computing domain.​​</a:t>
            </a:r>
          </a:p>
          <a:p>
            <a:r>
              <a:rPr lang="en-US" dirty="0"/>
              <a:t>Although enough work in the space of LLMs for code generation has been done, Agentic workflows could mitigate the short comings of LLMs​.</a:t>
            </a:r>
          </a:p>
          <a:p>
            <a:pPr marL="0" indent="0">
              <a:buNone/>
            </a:pPr>
            <a:endParaRPr lang="en-US" sz="3000" dirty="0"/>
          </a:p>
          <a:p>
            <a:pPr marL="0" indent="0">
              <a:buNone/>
            </a:pPr>
            <a:r>
              <a:rPr lang="en-US" sz="3000" b="1" dirty="0"/>
              <a:t>Challenges with Standalone LLMs​</a:t>
            </a:r>
          </a:p>
          <a:p>
            <a:r>
              <a:rPr lang="en-US" b="1" i="1" dirty="0"/>
              <a:t>Limited Context​​- </a:t>
            </a:r>
            <a:r>
              <a:rPr lang="en-US" dirty="0"/>
              <a:t>Unable to pass function calling contexts and large code snippets due to context window limitations.​​</a:t>
            </a:r>
          </a:p>
          <a:p>
            <a:r>
              <a:rPr lang="en-US" b="1" i="1" dirty="0"/>
              <a:t>HPC specific awareness​​- </a:t>
            </a:r>
            <a:r>
              <a:rPr lang="en-US" dirty="0"/>
              <a:t>LLMs have limited knowledge when it comes to improving performance codebases over varying underlying architectures using parallel optimization strategies.​​</a:t>
            </a:r>
          </a:p>
          <a:p>
            <a:r>
              <a:rPr lang="en-US" b="1" i="1" dirty="0"/>
              <a:t>Failure to comply with instructions​​- </a:t>
            </a:r>
            <a:r>
              <a:rPr lang="en-US" dirty="0"/>
              <a:t>LLMs are found to not comply with instructions provided (generating incorrect codes)and sometimes even hallucinate in code generation tasks.​​</a:t>
            </a:r>
          </a:p>
          <a:p>
            <a:pPr marL="0" indent="0">
              <a:buNone/>
            </a:pP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38228894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1CCE4-8965-066F-CBD5-5C7411ED9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126A7-E2B3-972B-6B74-DAFA06202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5538"/>
            <a:ext cx="10515600" cy="443366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600" b="1" i="1" dirty="0"/>
              <a:t>Tools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sz="3400" b="1" i="1" dirty="0" err="1"/>
              <a:t>Codee</a:t>
            </a:r>
            <a:endParaRPr lang="en-US" sz="3400" b="1" i="1" dirty="0"/>
          </a:p>
          <a:p>
            <a:pPr marL="0" indent="0">
              <a:buNone/>
            </a:pPr>
            <a:r>
              <a:rPr lang="en-US" sz="3400" dirty="0"/>
              <a:t>The agent will invoke </a:t>
            </a:r>
            <a:r>
              <a:rPr lang="en-US" sz="3400" dirty="0" err="1"/>
              <a:t>Codee</a:t>
            </a:r>
            <a:r>
              <a:rPr lang="en-US" sz="3400" dirty="0"/>
              <a:t> to generate a performance report of the existing source code to identify potential optimization opportunities.​ </a:t>
            </a:r>
          </a:p>
          <a:p>
            <a:pPr marL="0" indent="0">
              <a:buNone/>
            </a:pPr>
            <a:endParaRPr lang="en-US" sz="3400" i="1" dirty="0"/>
          </a:p>
          <a:p>
            <a:pPr marL="0" indent="0">
              <a:buNone/>
            </a:pPr>
            <a:r>
              <a:rPr lang="en-US" sz="3400" i="1" dirty="0"/>
              <a:t>After which the agent can apply the optimizations​ suggested by the tool.</a:t>
            </a:r>
          </a:p>
          <a:p>
            <a:pPr marL="0" indent="0">
              <a:buNone/>
            </a:pPr>
            <a:endParaRPr lang="en-US" sz="3400" i="1" dirty="0"/>
          </a:p>
          <a:p>
            <a:pPr marL="0" indent="0">
              <a:buNone/>
            </a:pPr>
            <a:r>
              <a:rPr lang="en-US" sz="3400" b="1" i="1" dirty="0"/>
              <a:t>Input: </a:t>
            </a:r>
            <a:r>
              <a:rPr lang="en-US" sz="3400" dirty="0"/>
              <a:t>HPC Source Code</a:t>
            </a:r>
          </a:p>
          <a:p>
            <a:pPr marL="0" indent="0">
              <a:buNone/>
            </a:pPr>
            <a:r>
              <a:rPr lang="en-US" sz="3400" b="1" i="1" dirty="0"/>
              <a:t>Output: </a:t>
            </a:r>
            <a:r>
              <a:rPr lang="en-US" sz="3400" dirty="0"/>
              <a:t>Performance Screening report and optimization suggestions</a:t>
            </a:r>
          </a:p>
          <a:p>
            <a:pPr marL="0" indent="0">
              <a:buNone/>
            </a:pPr>
            <a:r>
              <a:rPr lang="en-US" b="1" i="1" dirty="0"/>
              <a:t>​</a:t>
            </a:r>
          </a:p>
          <a:p>
            <a:pPr marL="0" indent="0">
              <a:buNone/>
            </a:pP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635047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BC373-CC21-B9AF-D999-4DDC57BF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8F4A3-9B63-75D0-1D0D-827DA72CD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5538"/>
            <a:ext cx="10515600" cy="443366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600" b="1" i="1" dirty="0"/>
              <a:t>Tools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sz="3400" b="1" i="1" dirty="0" err="1"/>
              <a:t>HPCToolkit</a:t>
            </a:r>
            <a:endParaRPr lang="en-US" sz="3400" b="1" i="1" dirty="0"/>
          </a:p>
          <a:p>
            <a:pPr marL="0" indent="0">
              <a:buNone/>
            </a:pPr>
            <a:r>
              <a:rPr lang="en-US" sz="3400" dirty="0"/>
              <a:t>The agent will invoke </a:t>
            </a:r>
            <a:r>
              <a:rPr lang="en-US" sz="3400" dirty="0" err="1"/>
              <a:t>HPCToolkit</a:t>
            </a:r>
            <a:r>
              <a:rPr lang="en-US" sz="3400" dirty="0"/>
              <a:t> to automatically profile the HPC codebase to gain an understanding of crucial performance metrics.​</a:t>
            </a:r>
          </a:p>
          <a:p>
            <a:pPr marL="0" indent="0">
              <a:buNone/>
            </a:pPr>
            <a:r>
              <a:rPr lang="en-US" sz="3400" dirty="0"/>
              <a:t>The first round of profiling is done on the original code and subsequent rounds of profiling are done after each round of optimizations are applied by the agent. ​</a:t>
            </a:r>
          </a:p>
          <a:p>
            <a:pPr marL="0" indent="0">
              <a:buNone/>
            </a:pPr>
            <a:r>
              <a:rPr lang="en-US" sz="3400" i="1" dirty="0"/>
              <a:t>​</a:t>
            </a:r>
          </a:p>
          <a:p>
            <a:pPr marL="0" indent="0">
              <a:buNone/>
            </a:pPr>
            <a:r>
              <a:rPr lang="en-US" sz="3400" b="1" i="1" dirty="0"/>
              <a:t>Input: </a:t>
            </a:r>
            <a:r>
              <a:rPr lang="en-US" sz="3400" dirty="0"/>
              <a:t>HPC benchmark codebase​</a:t>
            </a:r>
          </a:p>
          <a:p>
            <a:pPr marL="0" indent="0">
              <a:buNone/>
            </a:pPr>
            <a:r>
              <a:rPr lang="en-US" sz="3400" b="1" i="1" dirty="0"/>
              <a:t>Output: </a:t>
            </a:r>
            <a:r>
              <a:rPr lang="en-US" sz="3400" dirty="0"/>
              <a:t>Database of profiling metrics​</a:t>
            </a:r>
          </a:p>
          <a:p>
            <a:pPr marL="0" indent="0">
              <a:buNone/>
            </a:pPr>
            <a:r>
              <a:rPr lang="en-US" b="1" i="1" dirty="0"/>
              <a:t>​</a:t>
            </a:r>
          </a:p>
          <a:p>
            <a:pPr marL="0" indent="0">
              <a:buNone/>
            </a:pP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1432430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4B7CA-302B-F8ED-71E5-6814877E9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D760F-2D33-857E-7E06-244837D87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5539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300" b="1" i="1" dirty="0"/>
              <a:t>Tools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sz="3100" b="1" i="1" dirty="0" err="1"/>
              <a:t>HPCAnalysis</a:t>
            </a:r>
            <a:endParaRPr lang="en-US" sz="3100" b="1" i="1" dirty="0"/>
          </a:p>
          <a:p>
            <a:pPr marL="0" indent="0">
              <a:buNone/>
            </a:pPr>
            <a:r>
              <a:rPr lang="en-US" sz="3100" dirty="0"/>
              <a:t>The agent will invoke </a:t>
            </a:r>
            <a:r>
              <a:rPr lang="en-US" sz="3100" dirty="0" err="1"/>
              <a:t>HPCAnalysis</a:t>
            </a:r>
            <a:r>
              <a:rPr lang="en-US" sz="3100" dirty="0"/>
              <a:t> to generate performance reports/insights from the </a:t>
            </a:r>
            <a:r>
              <a:rPr lang="en-US" sz="3100" dirty="0" err="1"/>
              <a:t>HPCToolkit</a:t>
            </a:r>
            <a:r>
              <a:rPr lang="en-US" sz="3100" dirty="0"/>
              <a:t> databases generated by </a:t>
            </a:r>
            <a:r>
              <a:rPr lang="en-US" sz="3100" dirty="0" err="1"/>
              <a:t>HPCToolkit</a:t>
            </a:r>
            <a:r>
              <a:rPr lang="en-US" sz="3100" dirty="0"/>
              <a:t> in the previous step to gain an intuitive understanding of issues with crucial performance metrics.​</a:t>
            </a:r>
          </a:p>
          <a:p>
            <a:pPr marL="0" indent="0">
              <a:buNone/>
            </a:pPr>
            <a:r>
              <a:rPr lang="en-US" sz="3100" i="1" dirty="0"/>
              <a:t>​</a:t>
            </a:r>
          </a:p>
          <a:p>
            <a:pPr marL="0" indent="0">
              <a:buNone/>
            </a:pPr>
            <a:r>
              <a:rPr lang="en-US" sz="3100" b="1" i="1" dirty="0"/>
              <a:t>Input: </a:t>
            </a:r>
            <a:r>
              <a:rPr lang="en-US" sz="3100" dirty="0" err="1"/>
              <a:t>HPCToolkit</a:t>
            </a:r>
            <a:r>
              <a:rPr lang="en-US" sz="3100" dirty="0"/>
              <a:t> Database</a:t>
            </a:r>
          </a:p>
          <a:p>
            <a:pPr marL="0" indent="0">
              <a:buNone/>
            </a:pPr>
            <a:r>
              <a:rPr lang="en-US" sz="3100" b="1" i="1" dirty="0"/>
              <a:t>Output: </a:t>
            </a:r>
            <a:r>
              <a:rPr lang="en-US" sz="3100" dirty="0"/>
              <a:t>Insightful slices of </a:t>
            </a:r>
            <a:r>
              <a:rPr lang="en-US" sz="3100" dirty="0" err="1"/>
              <a:t>HPCToolkit</a:t>
            </a:r>
            <a:r>
              <a:rPr lang="en-US" sz="3100" dirty="0"/>
              <a:t> profiling data to mitigate performance issues/bottlenecks</a:t>
            </a:r>
          </a:p>
          <a:p>
            <a:pPr marL="0" indent="0">
              <a:buNone/>
            </a:pPr>
            <a:r>
              <a:rPr lang="en-US" b="1" i="1" dirty="0"/>
              <a:t>​</a:t>
            </a:r>
          </a:p>
          <a:p>
            <a:pPr marL="0" indent="0">
              <a:buNone/>
            </a:pP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068079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505C6-BBF4-D3FD-365F-9961D1E6F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OPAL: A Modular Framework for Optimizing Performance using Analytics and LLMs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4919D-A4C7-BDA8-7B3E-D9E55BE82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Summary of the paper</a:t>
            </a:r>
          </a:p>
          <a:p>
            <a:r>
              <a:rPr lang="en-US" sz="2600" dirty="0"/>
              <a:t>Develops a framework called </a:t>
            </a:r>
            <a:r>
              <a:rPr lang="en-US" sz="2600" i="1" dirty="0"/>
              <a:t>OPAL</a:t>
            </a:r>
            <a:r>
              <a:rPr lang="en-US" sz="2600" dirty="0"/>
              <a:t> for LLM-led performant code generation.​</a:t>
            </a:r>
          </a:p>
          <a:p>
            <a:r>
              <a:rPr lang="en-US" sz="2600" dirty="0"/>
              <a:t>Integrates profiled hardware counters and roofline analysis in the framework</a:t>
            </a:r>
          </a:p>
          <a:p>
            <a:r>
              <a:rPr lang="en-US" sz="2600" dirty="0"/>
              <a:t>Tested by conducting 1640 experiments solely on GPU kernels.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2498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B83F5-A0C2-75B1-5473-251E898CC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5C5D5-2F74-C2A4-38FD-B4A1B366F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5539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300" b="1" i="1" dirty="0"/>
              <a:t>Tools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sz="3100" b="1" i="1" dirty="0" err="1"/>
              <a:t>HPCAnalysis</a:t>
            </a:r>
            <a:endParaRPr lang="en-US" sz="3100" b="1" i="1" dirty="0"/>
          </a:p>
          <a:p>
            <a:pPr marL="0" indent="0">
              <a:buNone/>
            </a:pPr>
            <a:r>
              <a:rPr lang="en-US" sz="3100" dirty="0"/>
              <a:t>The agent will invoke </a:t>
            </a:r>
            <a:r>
              <a:rPr lang="en-US" sz="3100" dirty="0" err="1"/>
              <a:t>HPCAnalysis</a:t>
            </a:r>
            <a:r>
              <a:rPr lang="en-US" sz="3100" dirty="0"/>
              <a:t> to generate performance reports/insights from the </a:t>
            </a:r>
            <a:r>
              <a:rPr lang="en-US" sz="3100" dirty="0" err="1"/>
              <a:t>HPCToolkit</a:t>
            </a:r>
            <a:r>
              <a:rPr lang="en-US" sz="3100" dirty="0"/>
              <a:t> databases generated by </a:t>
            </a:r>
            <a:r>
              <a:rPr lang="en-US" sz="3100" dirty="0" err="1"/>
              <a:t>HPCToolkit</a:t>
            </a:r>
            <a:r>
              <a:rPr lang="en-US" sz="3100" dirty="0"/>
              <a:t> in the previous step to gain an intuitive understanding of issues with crucial performance metrics.​</a:t>
            </a:r>
          </a:p>
          <a:p>
            <a:pPr marL="0" indent="0">
              <a:buNone/>
            </a:pPr>
            <a:r>
              <a:rPr lang="en-US" sz="3100" i="1" dirty="0"/>
              <a:t>​</a:t>
            </a:r>
          </a:p>
          <a:p>
            <a:pPr marL="0" indent="0">
              <a:buNone/>
            </a:pPr>
            <a:r>
              <a:rPr lang="en-US" sz="3100" b="1" i="1" dirty="0"/>
              <a:t>Input: </a:t>
            </a:r>
            <a:r>
              <a:rPr lang="en-US" sz="3100" dirty="0" err="1"/>
              <a:t>HPCToolkit</a:t>
            </a:r>
            <a:r>
              <a:rPr lang="en-US" sz="3100" dirty="0"/>
              <a:t> Database</a:t>
            </a:r>
          </a:p>
          <a:p>
            <a:pPr marL="0" indent="0">
              <a:buNone/>
            </a:pPr>
            <a:r>
              <a:rPr lang="en-US" sz="3100" b="1" i="1" dirty="0"/>
              <a:t>Output: </a:t>
            </a:r>
            <a:r>
              <a:rPr lang="en-US" sz="3100" dirty="0"/>
              <a:t>Insightful slices of </a:t>
            </a:r>
            <a:r>
              <a:rPr lang="en-US" sz="3100" dirty="0" err="1"/>
              <a:t>HPCToolkit</a:t>
            </a:r>
            <a:r>
              <a:rPr lang="en-US" sz="3100" dirty="0"/>
              <a:t> profiling data to mitigate performance issues/bottlenecks</a:t>
            </a:r>
          </a:p>
          <a:p>
            <a:pPr marL="0" indent="0">
              <a:buNone/>
            </a:pPr>
            <a:r>
              <a:rPr lang="en-US" b="1" i="1" dirty="0"/>
              <a:t>​</a:t>
            </a:r>
          </a:p>
          <a:p>
            <a:pPr marL="0" indent="0">
              <a:buNone/>
            </a:pP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6175703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329F9-1299-068E-E88B-398B9AF60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B66A3-FD0A-AEC7-C9A3-4BFFAC551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Aptos" panose="020B0004020202020204" pitchFamily="34" charset="0"/>
              </a:rPr>
              <a:t>Model-Context Protocol (MCP)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6E3528-A1B3-A49B-AF15-84F79E74A114}"/>
              </a:ext>
            </a:extLst>
          </p:cNvPr>
          <p:cNvSpPr txBox="1"/>
          <p:nvPr/>
        </p:nvSpPr>
        <p:spPr>
          <a:xfrm>
            <a:off x="838199" y="1506022"/>
            <a:ext cx="1051559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Plan for defining tools would follow the </a:t>
            </a:r>
            <a:r>
              <a:rPr lang="en-US" sz="2600" b="0" i="0" u="sng" strike="noStrike" dirty="0">
                <a:solidFill>
                  <a:srgbClr val="467886"/>
                </a:solidFill>
                <a:effectLst/>
                <a:latin typeface="Aptos" panose="020B0004020202020204" pitchFamily="34" charset="0"/>
                <a:hlinkClick r:id="rId2"/>
              </a:rPr>
              <a:t>Model Context Protocol (MCP)</a:t>
            </a:r>
            <a:r>
              <a:rPr lang="en-US" sz="26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​</a:t>
            </a:r>
            <a:endParaRPr lang="en-US" sz="2600" dirty="0"/>
          </a:p>
        </p:txBody>
      </p:sp>
      <p:pic>
        <p:nvPicPr>
          <p:cNvPr id="1026" name="Picture 2" descr="A diagram of a process&#10;&#10;AI-generated content may be incorrect.">
            <a:extLst>
              <a:ext uri="{FF2B5EF4-FFF2-40B4-BE49-F238E27FC236}">
                <a16:creationId xmlns:a16="http://schemas.microsoft.com/office/drawing/2014/main" id="{A650F101-7BE5-864F-733B-5AA769EEB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760" y="2284982"/>
            <a:ext cx="5730240" cy="4116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05762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8B675-72E1-F388-9A7D-E609D76DC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9F688-BAA2-25A8-63F0-61F243C15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Aptos" panose="020B0004020202020204" pitchFamily="34" charset="0"/>
              </a:rPr>
              <a:t>MCP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BDF53-EF3A-E68A-F136-341338AA2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38840" cy="3043872"/>
          </a:xfrm>
        </p:spPr>
        <p:txBody>
          <a:bodyPr>
            <a:normAutofit/>
          </a:bodyPr>
          <a:lstStyle/>
          <a:p>
            <a:r>
              <a:rPr lang="en-US" sz="2400" dirty="0"/>
              <a:t>Currently, we define the tools using </a:t>
            </a:r>
            <a:r>
              <a:rPr lang="en-US" sz="2400" dirty="0" err="1">
                <a:hlinkClick r:id="rId2"/>
              </a:rPr>
              <a:t>FastMCP</a:t>
            </a:r>
            <a:r>
              <a:rPr lang="en-US" sz="2400" dirty="0">
                <a:hlinkClick r:id="rId2"/>
              </a:rPr>
              <a:t> </a:t>
            </a:r>
            <a:r>
              <a:rPr lang="en-US" sz="2400" dirty="0"/>
              <a:t>(Supported by </a:t>
            </a:r>
            <a:r>
              <a:rPr lang="en-US" sz="2400" dirty="0" err="1"/>
              <a:t>OpenHands</a:t>
            </a:r>
            <a:r>
              <a:rPr lang="en-US" sz="2400" dirty="0"/>
              <a:t> framework already)</a:t>
            </a:r>
          </a:p>
          <a:p>
            <a:r>
              <a:rPr lang="en-US" sz="2400" dirty="0"/>
              <a:t>Defined on Hopper (localhost) that acts as the server.</a:t>
            </a:r>
          </a:p>
          <a:p>
            <a:r>
              <a:rPr lang="en-US" sz="2400" dirty="0"/>
              <a:t>The agent can invoke tools based on short descriptions provided as part of the tool definition.</a:t>
            </a:r>
          </a:p>
          <a:p>
            <a:r>
              <a:rPr lang="en-US" sz="2400" dirty="0"/>
              <a:t>Upon Invocation with no parameters- Help text for each tool is displayed for the LLM to learn how to invoke the tools.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444259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1E52-A26F-CE2D-FBCB-112E00E85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Performance Optimization Workflow-A case study- Optimizing ADI Benchmark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AD688-FDD5-20BC-BAEC-58AB47433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Background</a:t>
            </a:r>
          </a:p>
          <a:p>
            <a:r>
              <a:rPr lang="en-US" sz="2600" dirty="0"/>
              <a:t>The agent has access to all pre-existing tools as part of </a:t>
            </a:r>
            <a:r>
              <a:rPr lang="en-US" sz="2600" dirty="0" err="1"/>
              <a:t>OpenHands</a:t>
            </a:r>
            <a:r>
              <a:rPr lang="en-US" sz="2600" dirty="0"/>
              <a:t> as standard. (</a:t>
            </a:r>
            <a:r>
              <a:rPr lang="en-US" sz="2600" dirty="0" err="1"/>
              <a:t>IPython</a:t>
            </a:r>
            <a:r>
              <a:rPr lang="en-US" sz="2600" dirty="0"/>
              <a:t> execution, Bash command execution etc.)</a:t>
            </a:r>
          </a:p>
          <a:p>
            <a:r>
              <a:rPr lang="en-US" sz="2600" dirty="0"/>
              <a:t>Additionally, we now augment it with MCP Tool calling for HPC-Specific tools.</a:t>
            </a:r>
          </a:p>
          <a:p>
            <a:r>
              <a:rPr lang="en-US" sz="2600" dirty="0"/>
              <a:t>We provide a comprehensive system prompt for HPC workflows that makes the agent aware of its capabilities.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3482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23099-8916-503D-E14C-3A8F92201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5E6D0-0160-4825-65AF-A454B0088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5997"/>
            <a:ext cx="10515600" cy="792084"/>
          </a:xfrm>
        </p:spPr>
        <p:txBody>
          <a:bodyPr>
            <a:normAutofit/>
          </a:bodyPr>
          <a:lstStyle/>
          <a:p>
            <a:r>
              <a:rPr lang="en-US" sz="2800" b="1" dirty="0"/>
              <a:t>System Prompt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FEA9F3-4587-8333-D243-CE7889991AFF}"/>
              </a:ext>
            </a:extLst>
          </p:cNvPr>
          <p:cNvSpPr txBox="1"/>
          <p:nvPr/>
        </p:nvSpPr>
        <p:spPr>
          <a:xfrm>
            <a:off x="838200" y="1336119"/>
            <a:ext cx="109880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&lt;ROLE_AS_A_HPC_CODE_OPTIMIZER&gt;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*You have been provided with niche High-Performance Computing specific code optimization, profiling and analysis tools via Model-Context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Protocal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(MCP) you can use the tools mentioned below in order to improve your optimization strategy with every iteration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*To understand how to compile applications make use of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makefiles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available in the HPC benchmark folders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*You can use your intelligence to come up with innovative additional profiling metrics supported by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HPCToolkit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for the application you wish optimize by analyzing the program structure, nature and performance results from each previous optimization iteration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*The environment you perform optimizations in is equipped with all necessary libraries and files and MCP Tool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dependenices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are taken care of at the time of tool invocation.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*To learn how each tool works you can invoke them without any inputs to see their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behaviour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1.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OPTIMIZATION: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Make use of the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Tool to get optimization suggestions for the code the user is trying to optimize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2.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PROFILING: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Make use of the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HPCToolkit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Tool to generate profiling databases from the code the user is trying to optimize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3.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ANALYSIS: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Make use of the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HPCAnalysis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Tool to gain insights from the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HPCToolkit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profiling databases generated 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&lt;/ROLE_AS_A_HPC_CODE_OPTIMIZER&gt;</a:t>
            </a:r>
          </a:p>
        </p:txBody>
      </p:sp>
    </p:spTree>
    <p:extLst>
      <p:ext uri="{BB962C8B-B14F-4D97-AF65-F5344CB8AC3E}">
        <p14:creationId xmlns:p14="http://schemas.microsoft.com/office/powerpoint/2010/main" val="29594882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DF864-708E-972C-9F5E-2F9ABDBC9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9E872-A68A-514C-B3E2-211FEF17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2511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dirty="0"/>
              <a:t>Case Study (Cont.)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620FC-ABA6-8AB8-DB6C-2D00E57BB882}"/>
              </a:ext>
            </a:extLst>
          </p:cNvPr>
          <p:cNvSpPr txBox="1"/>
          <p:nvPr/>
        </p:nvSpPr>
        <p:spPr>
          <a:xfrm>
            <a:off x="1502567" y="1400979"/>
            <a:ext cx="8580620" cy="127316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200" b="1" dirty="0"/>
              <a:t>Task at hand (Only User Input Apart from Permissions)</a:t>
            </a:r>
            <a:endParaRPr lang="en-US" sz="2200" dirty="0"/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Navigate to the </a:t>
            </a:r>
            <a:r>
              <a:rPr lang="en-US" sz="18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Benchmark_Suite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folder available in the current directory and conduct the HPC Optimization Workflow for each of the 5 applications present in the Application folder.     </a:t>
            </a:r>
            <a:endParaRPr lang="en-US" sz="220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24766C-5903-843D-E991-E74CA5327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05" y="2955459"/>
            <a:ext cx="11440189" cy="359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2861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17AA2-48D1-CFED-9731-97F61FFD7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02BB9-24B2-87E9-D77B-AEB0CDA0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078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Plans a Roadmap Ahead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2DEB9968-A5F1-392B-45B1-009766903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136718"/>
            <a:ext cx="11094185" cy="557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6381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A8750-D215-10DD-0D31-F57BA641A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69006-B065-7002-51FA-73C0CCD2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00"/>
            <a:ext cx="1116076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Reads the </a:t>
            </a:r>
            <a:r>
              <a:rPr lang="en-US" sz="2800" b="1" dirty="0" err="1"/>
              <a:t>Makefile</a:t>
            </a:r>
            <a:r>
              <a:rPr lang="en-US" sz="2800" b="1" dirty="0"/>
              <a:t> to understand compilation dependencies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CC5CCAF-3F29-CC0E-4079-11EE1FE2F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30691"/>
            <a:ext cx="10542992" cy="562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693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2966C-04D9-8F55-1678-007CB5096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040C0-451D-3164-AD43-628F7AEEE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00"/>
            <a:ext cx="1116076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Task Update (Cont.)</a:t>
            </a:r>
          </a:p>
        </p:txBody>
      </p:sp>
      <p:pic>
        <p:nvPicPr>
          <p:cNvPr id="5" name="Picture 4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F611D36F-726E-50CB-91AF-93A09D7E0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79339"/>
            <a:ext cx="11046007" cy="150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6954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5CE3E-267F-AFCC-78E1-D8DCC9224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0388C-CDB5-2E3B-F7C4-261AB5043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00"/>
            <a:ext cx="1116076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Invoking </a:t>
            </a:r>
            <a:r>
              <a:rPr lang="en-US" sz="2800" b="1" dirty="0" err="1"/>
              <a:t>Codee</a:t>
            </a:r>
            <a:r>
              <a:rPr lang="en-US" sz="2800" b="1" dirty="0"/>
              <a:t> (Third Attempt-Successful)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2F7BB3FF-16B6-C55E-CAA6-081752731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58160"/>
            <a:ext cx="10093960" cy="559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897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036A6-6AE0-680C-1A72-29224DC61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4094"/>
            <a:ext cx="10515600" cy="5916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Problem addressed by this paper</a:t>
            </a:r>
          </a:p>
          <a:p>
            <a:r>
              <a:rPr lang="en-US" sz="2600" dirty="0"/>
              <a:t>Can LLMs, when guided by dynamic performance insights, generate valid and effective code transformations that directly address runtime bottlenecks 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Background</a:t>
            </a:r>
          </a:p>
          <a:p>
            <a:pPr marL="0" indent="0">
              <a:buNone/>
            </a:pPr>
            <a:r>
              <a:rPr lang="en-US" sz="2600" b="1" i="1" dirty="0"/>
              <a:t>Roofline analysis: </a:t>
            </a:r>
            <a:r>
              <a:rPr lang="en-US" sz="2600" dirty="0"/>
              <a:t>Is the kernel in question compute bound or memory bound ?</a:t>
            </a:r>
          </a:p>
          <a:p>
            <a:pPr marL="0" indent="0">
              <a:buNone/>
            </a:pPr>
            <a:r>
              <a:rPr lang="en-US" sz="2600" b="1" i="1" dirty="0"/>
              <a:t>Program counter (PC) based sampling: </a:t>
            </a:r>
            <a:r>
              <a:rPr lang="en-US" sz="2600" dirty="0"/>
              <a:t>Where in the source code performance stalls occur and what microarchitectural reasons cause them?</a:t>
            </a:r>
          </a:p>
          <a:p>
            <a:pPr marL="0" indent="0">
              <a:buNone/>
            </a:pPr>
            <a:r>
              <a:rPr lang="en-US" sz="2600" b="1" i="1" dirty="0"/>
              <a:t>Application-Hardware Interaction: </a:t>
            </a:r>
            <a:r>
              <a:rPr lang="en-US" sz="2600" dirty="0"/>
              <a:t>Warp divergence, L2 cache misses, shared memory bank conflicts</a:t>
            </a:r>
            <a:endParaRPr lang="en-US" sz="2600" i="1" dirty="0"/>
          </a:p>
        </p:txBody>
      </p:sp>
    </p:spTree>
    <p:extLst>
      <p:ext uri="{BB962C8B-B14F-4D97-AF65-F5344CB8AC3E}">
        <p14:creationId xmlns:p14="http://schemas.microsoft.com/office/powerpoint/2010/main" val="13039144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2F8F9-E6CF-D914-DB64-78A2F6125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DB5B9-2AD6-267E-8564-AD05A2BB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939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Invoking </a:t>
            </a:r>
            <a:r>
              <a:rPr lang="en-US" sz="2800" b="1" dirty="0" err="1"/>
              <a:t>hpcrun</a:t>
            </a:r>
            <a:r>
              <a:rPr lang="en-US" sz="2800" b="1" dirty="0"/>
              <a:t> to Profile Baseline</a:t>
            </a:r>
          </a:p>
        </p:txBody>
      </p:sp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97519A-4169-7EA2-CC62-592DBDBED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27760"/>
            <a:ext cx="9673038" cy="550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27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8AE82C-3CC7-65E5-80E9-468B62C12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77448-9BF7-D176-6FFD-8226970D2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939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Invoking </a:t>
            </a:r>
            <a:r>
              <a:rPr lang="en-US" sz="2800" b="1" dirty="0" err="1"/>
              <a:t>hpcstruct</a:t>
            </a:r>
            <a:r>
              <a:rPr lang="en-US" sz="2800" b="1" dirty="0"/>
              <a:t> to Profile Baseline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E1342B0-60A2-2B2E-9F03-D5C033FC9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20810"/>
            <a:ext cx="10707917" cy="475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4255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CD72F5-4295-E3B1-4099-6BDA0EDDA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3050B-38D8-E8FD-D713-D2DC52EBA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939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Invoking </a:t>
            </a:r>
            <a:r>
              <a:rPr lang="en-US" sz="2800" b="1" dirty="0" err="1"/>
              <a:t>hpcprof</a:t>
            </a:r>
            <a:r>
              <a:rPr lang="en-US" sz="2800" b="1" dirty="0"/>
              <a:t> to Profile Baseline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29F46-3DC9-87F3-7F78-E576B79AF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7502"/>
            <a:ext cx="10953317" cy="266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6843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E3137-8755-FED1-0AB0-95F025456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25E62-EB52-CEE9-CC53-90AE473E4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939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Invoking </a:t>
            </a:r>
            <a:r>
              <a:rPr lang="en-US" sz="2800" b="1" dirty="0" err="1"/>
              <a:t>HPCAnalysis</a:t>
            </a:r>
            <a:r>
              <a:rPr lang="en-US" sz="2800" b="1" dirty="0"/>
              <a:t> with Hatchet API</a:t>
            </a:r>
          </a:p>
        </p:txBody>
      </p: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B3542EA-C42F-6248-0349-E76A6965A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37715"/>
            <a:ext cx="9914523" cy="518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4629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48BCE-3C75-DBF9-3F5C-22470E274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6B0BF-AEF1-B994-50B3-DAC7CDD2D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939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Gets Cache Information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FD80C82-A6F6-C83B-AF39-7471709B1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068822"/>
            <a:ext cx="11294679" cy="556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9216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52494-88C8-B764-6C82-39F0561C6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AC987-048C-969B-D1BF-91231B94A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00"/>
            <a:ext cx="1116076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Applying </a:t>
            </a:r>
            <a:r>
              <a:rPr lang="en-US" sz="2800" b="1" dirty="0" err="1"/>
              <a:t>Codee</a:t>
            </a:r>
            <a:r>
              <a:rPr lang="en-US" sz="2800" b="1" dirty="0"/>
              <a:t> Suggested Manual-Fix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7DBB784-64F5-F0AF-E087-ADA5DEA81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158905"/>
            <a:ext cx="11095387" cy="400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1212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F0810-3E14-375D-F7B5-3B9D9A988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3DC36-7CB4-9DD9-DE5B-33D4E2AF8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00"/>
            <a:ext cx="1116076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Benchmarking the optimized version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B07325F-D5C6-8DF9-DDD5-BF1AE1953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75712"/>
            <a:ext cx="10815403" cy="414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3715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4C5CC8-1C26-EA84-1051-C11EA87A1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139B7-E555-2DAD-8ED8-C42955DEF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00"/>
            <a:ext cx="1116076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Task Update and Session Summary</a:t>
            </a:r>
          </a:p>
        </p:txBody>
      </p:sp>
      <p:pic>
        <p:nvPicPr>
          <p:cNvPr id="5" name="Picture 4" descr="A computer screen with green text&#10;&#10;AI-generated content may be incorrect.">
            <a:extLst>
              <a:ext uri="{FF2B5EF4-FFF2-40B4-BE49-F238E27FC236}">
                <a16:creationId xmlns:a16="http://schemas.microsoft.com/office/drawing/2014/main" id="{D1D4A7EE-15D6-54FE-05C1-49CB126A2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84420"/>
            <a:ext cx="10942698" cy="1892460"/>
          </a:xfrm>
          <a:prstGeom prst="rect">
            <a:avLst/>
          </a:prstGeom>
        </p:spPr>
      </p:pic>
      <p:pic>
        <p:nvPicPr>
          <p:cNvPr id="7" name="Picture 6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F6691CD7-A413-4AAA-6D01-5606B4162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29000"/>
            <a:ext cx="10642339" cy="312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681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79EF0-EA8F-CE7E-76ED-1FED41A4E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D0FBC-302F-74A1-B541-67E8CA636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32" y="263200"/>
            <a:ext cx="10515600" cy="581563"/>
          </a:xfrm>
        </p:spPr>
        <p:txBody>
          <a:bodyPr>
            <a:normAutofit/>
          </a:bodyPr>
          <a:lstStyle/>
          <a:p>
            <a:r>
              <a:rPr lang="en-US" sz="2800" b="1" dirty="0"/>
              <a:t>Future Improvements</a:t>
            </a:r>
            <a:endParaRPr lang="en-US" sz="2800" b="1" dirty="0">
              <a:solidFill>
                <a:schemeClr val="accent3"/>
              </a:solidFill>
            </a:endParaRPr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7246CD6D-23EF-291D-46F2-CC75C2E856EA}"/>
              </a:ext>
            </a:extLst>
          </p:cNvPr>
          <p:cNvSpPr txBox="1"/>
          <p:nvPr/>
        </p:nvSpPr>
        <p:spPr>
          <a:xfrm>
            <a:off x="564932" y="713958"/>
            <a:ext cx="10880754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C95BCF4C-62F6-BD3E-DC8D-13037F8552A6}"/>
              </a:ext>
            </a:extLst>
          </p:cNvPr>
          <p:cNvSpPr txBox="1"/>
          <p:nvPr/>
        </p:nvSpPr>
        <p:spPr>
          <a:xfrm>
            <a:off x="607326" y="1295521"/>
            <a:ext cx="10977347" cy="247356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Provide more comprehensive System Prompts (Implementing </a:t>
            </a:r>
            <a:r>
              <a:rPr lang="en-US" sz="2400" dirty="0" err="1"/>
              <a:t>ReACT</a:t>
            </a:r>
            <a:r>
              <a:rPr lang="en-US" sz="2400" dirty="0"/>
              <a:t> prompting strategy for Tool Calling)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Place Emphasis on Correctness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Achieve a single attempt tool call success rate.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Implement strategies to improve innate LLM HPC-Commonsense (RAG/Web surfing augmentation)</a:t>
            </a:r>
          </a:p>
        </p:txBody>
      </p:sp>
    </p:spTree>
    <p:extLst>
      <p:ext uri="{BB962C8B-B14F-4D97-AF65-F5344CB8AC3E}">
        <p14:creationId xmlns:p14="http://schemas.microsoft.com/office/powerpoint/2010/main" val="3136949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94CB0-C31D-BCEA-4155-9F3B9873E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1671"/>
            <a:ext cx="10515600" cy="558529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Design Methodology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310EE2-4420-E484-D31F-54A8425C2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807" y="1147108"/>
            <a:ext cx="9639748" cy="537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95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415E-26F1-5DEA-44E6-5918A942C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515600" cy="547771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Extracting insights (Roofline Analysis)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sz="2600" b="1" i="1" dirty="0"/>
              <a:t>NVIDIA: </a:t>
            </a:r>
            <a:r>
              <a:rPr lang="en-US" sz="2600" dirty="0"/>
              <a:t>Uses Nsight Compute’s Roofline insights and diagnostic comments to summarize key bottlenecks and speedup hints.</a:t>
            </a:r>
          </a:p>
          <a:p>
            <a:pPr marL="0" indent="0">
              <a:buNone/>
            </a:pPr>
            <a:r>
              <a:rPr lang="en-US" sz="2600" b="1" i="1" dirty="0"/>
              <a:t>AMD: </a:t>
            </a:r>
            <a:r>
              <a:rPr lang="en-US" sz="2600" i="1" dirty="0"/>
              <a:t>OPAL </a:t>
            </a:r>
            <a:r>
              <a:rPr lang="en-US" sz="2600" dirty="0"/>
              <a:t>Compares measured vs. peak FLOPs/bandwidth and adds guidance from AMD optimization references.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Extracting insights (Stall Information)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600" b="1" i="1" dirty="0"/>
              <a:t>NVIDIA: </a:t>
            </a:r>
            <a:r>
              <a:rPr lang="en-US" sz="2600" dirty="0"/>
              <a:t>Uses Nsight Systems’ PC Sampling to map stall events from assembly to source lines, highlighting those exceeding 10% stalls with their causes.</a:t>
            </a:r>
          </a:p>
          <a:p>
            <a:pPr marL="0" indent="0">
              <a:buNone/>
            </a:pPr>
            <a:r>
              <a:rPr lang="en-US" sz="2600" b="1" i="1" dirty="0"/>
              <a:t>AMD: </a:t>
            </a:r>
            <a:r>
              <a:rPr lang="en-US" sz="2600" dirty="0"/>
              <a:t>Processes PC Sampling data similarly, summarizing major stall sources and affected lines for concise, localized optimization insights.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594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CE9FD-B36D-551B-6DA5-89C576D9E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F008C-84AF-0D4B-CEEA-E31478849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515600" cy="5166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Extracting insights from Hardware Counters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2600" dirty="0"/>
              <a:t>Collects all available hardware counters, then applies sparse feature selection to isolate only those explaining performance variations.</a:t>
            </a:r>
          </a:p>
          <a:p>
            <a:r>
              <a:rPr lang="en-US" sz="2600" dirty="0"/>
              <a:t>Uses Ensemble Orthogonal Matching Pursuit (OMP) to identify top counters while avoiding local bias and redundancy.</a:t>
            </a:r>
          </a:p>
          <a:p>
            <a:r>
              <a:rPr lang="en-US" sz="2600" dirty="0"/>
              <a:t>Embeds top-k counter summaries (5 in this study) with natural-language explanations from vendor docs to provide concise, interpretable context.</a:t>
            </a:r>
          </a:p>
          <a:p>
            <a:r>
              <a:rPr lang="en-US" sz="2600" dirty="0"/>
              <a:t>e.g.: “</a:t>
            </a:r>
            <a:r>
              <a:rPr lang="en-US" sz="2600" i="1" dirty="0"/>
              <a:t>l1tex__data_bank_conflicts tracks shared memory bank conflicts, typically caused by misaligned or reduction operations, increasing latency.</a:t>
            </a:r>
            <a:r>
              <a:rPr lang="en-US" sz="2600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850937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96560-1B2F-71ED-075F-939904990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F6C55-3BC1-33BE-49FE-23A797ECA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515600" cy="5166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Prompt Template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48134E-1AE1-3B6B-1973-0227B2ADA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75139"/>
            <a:ext cx="7772400" cy="5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47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107CE-2234-020C-00F2-339D6364B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C3546-4BC8-AE06-DA80-F7F656449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125"/>
            <a:ext cx="10657114" cy="51661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Justifying LLM output via </a:t>
            </a:r>
            <a:r>
              <a:rPr lang="en-US" b="1" i="1" dirty="0"/>
              <a:t>Belief Tracing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r>
              <a:rPr lang="en-US" sz="2600" b="1" dirty="0"/>
              <a:t>Belief tracing: </a:t>
            </a:r>
            <a:r>
              <a:rPr lang="en-US" sz="2600" dirty="0"/>
              <a:t>Uses </a:t>
            </a:r>
            <a:r>
              <a:rPr lang="en-US" sz="2600" b="1" dirty="0" err="1"/>
              <a:t>logprobes</a:t>
            </a:r>
            <a:r>
              <a:rPr lang="en-US" sz="2600" b="1" dirty="0"/>
              <a:t> (</a:t>
            </a:r>
            <a:r>
              <a:rPr lang="en-US" sz="2600" b="1" dirty="0" err="1"/>
              <a:t>LogProbs</a:t>
            </a:r>
            <a:r>
              <a:rPr lang="en-US" sz="2600" b="1" dirty="0"/>
              <a:t> API) </a:t>
            </a:r>
            <a:r>
              <a:rPr lang="en-US" sz="2600" dirty="0"/>
              <a:t>to compute belief scores from token log-probabilities, mapping model confidence to a [0, 1] scale.</a:t>
            </a:r>
          </a:p>
          <a:p>
            <a:r>
              <a:rPr lang="en-US" sz="2600" b="1" dirty="0"/>
              <a:t>Keyword reconstruction: </a:t>
            </a:r>
            <a:r>
              <a:rPr lang="en-US" sz="2600" dirty="0"/>
              <a:t>Merges </a:t>
            </a:r>
            <a:r>
              <a:rPr lang="en-US" sz="2600" dirty="0" err="1"/>
              <a:t>subword</a:t>
            </a:r>
            <a:r>
              <a:rPr lang="en-US" sz="2600" dirty="0"/>
              <a:t> tokens into domain keywords (n-grams ≤ 4) and assigns belief scores to highlight influential phrases.</a:t>
            </a:r>
          </a:p>
          <a:p>
            <a:r>
              <a:rPr lang="en-US" sz="2600" b="1" dirty="0"/>
              <a:t>Filtering and normalization: </a:t>
            </a:r>
            <a:r>
              <a:rPr lang="en-US" sz="2600" dirty="0"/>
              <a:t>Removes irrelevant tokens, rescales beliefs, and normalizes values to clearly show which terms guided the model’s reasoning.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066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344</TotalTime>
  <Words>2093</Words>
  <Application>Microsoft Macintosh PowerPoint</Application>
  <PresentationFormat>Widescreen</PresentationFormat>
  <Paragraphs>191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Adelle Sans Devanagari Thin</vt:lpstr>
      <vt:lpstr>Aptos</vt:lpstr>
      <vt:lpstr>Aptos Display</vt:lpstr>
      <vt:lpstr>Arial</vt:lpstr>
      <vt:lpstr>Courier New</vt:lpstr>
      <vt:lpstr>office theme</vt:lpstr>
      <vt:lpstr>CAT Lab Group Meeting 10-31</vt:lpstr>
      <vt:lpstr>Agenda</vt:lpstr>
      <vt:lpstr>OPAL: A Modular Framework for Optimizing Performance using Analytics and LLMs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STARK: Strategic Team of Agents for Refining Kernels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My Current Work-PerfAgent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Model-Context Protocol (MCP)</vt:lpstr>
      <vt:lpstr>MCP (Cont.)</vt:lpstr>
      <vt:lpstr>Performance Optimization Workflow-A case study- Optimizing ADI Benchmark</vt:lpstr>
      <vt:lpstr>System Prompt</vt:lpstr>
      <vt:lpstr>Case Study (Cont.)</vt:lpstr>
      <vt:lpstr>Plans a Roadmap Ahead</vt:lpstr>
      <vt:lpstr>Reads the Makefile to understand compilation dependencies</vt:lpstr>
      <vt:lpstr>Task Update (Cont.)</vt:lpstr>
      <vt:lpstr>Invoking Codee (Third Attempt-Successful)</vt:lpstr>
      <vt:lpstr>Invoking hpcrun to Profile Baseline</vt:lpstr>
      <vt:lpstr>Invoking hpcstruct to Profile Baseline</vt:lpstr>
      <vt:lpstr>Invoking hpcprof to Profile Baseline</vt:lpstr>
      <vt:lpstr>Invoking HPCAnalysis with Hatchet API</vt:lpstr>
      <vt:lpstr>Gets Cache Information</vt:lpstr>
      <vt:lpstr>Applying Codee Suggested Manual-Fix</vt:lpstr>
      <vt:lpstr>Benchmarking the optimized version</vt:lpstr>
      <vt:lpstr>Task Update and Session Summary</vt:lpstr>
      <vt:lpstr>Future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Tejas Ramesh</cp:lastModifiedBy>
  <cp:revision>9</cp:revision>
  <dcterms:created xsi:type="dcterms:W3CDTF">2025-10-26T20:41:13Z</dcterms:created>
  <dcterms:modified xsi:type="dcterms:W3CDTF">2025-10-31T18:26:28Z</dcterms:modified>
</cp:coreProperties>
</file>

<file path=docProps/thumbnail.jpeg>
</file>